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58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/>
    <p:restoredTop sz="94687"/>
  </p:normalViewPr>
  <p:slideViewPr>
    <p:cSldViewPr snapToGrid="0" snapToObjects="1">
      <p:cViewPr varScale="1">
        <p:scale>
          <a:sx n="65" d="100"/>
          <a:sy n="65" d="100"/>
        </p:scale>
        <p:origin x="232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6E343-FD8B-0D45-9084-C91771C25515}" type="datetimeFigureOut">
              <a:rPr lang="en-US" smtClean="0"/>
              <a:t>4/12/17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6B29B-0F5D-CC4A-83D3-92AF88F76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29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23550D9-B707-3441-B04E-3F34F7E78E40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125850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3F15-57ED-5E4C-9693-7819F32D362E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BCEF-ACE5-6740-8EB3-565E99D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8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3F15-57ED-5E4C-9693-7819F32D362E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BCEF-ACE5-6740-8EB3-565E99D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0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3F15-57ED-5E4C-9693-7819F32D362E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BCEF-ACE5-6740-8EB3-565E99D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44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64217" y="457200"/>
            <a:ext cx="103632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64217" y="6265863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xfrm>
            <a:off x="47752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06B4170-7C01-204C-97DC-6007AA6F70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18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3F15-57ED-5E4C-9693-7819F32D362E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BCEF-ACE5-6740-8EB3-565E99D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3F15-57ED-5E4C-9693-7819F32D362E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BCEF-ACE5-6740-8EB3-565E99D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5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3F15-57ED-5E4C-9693-7819F32D362E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BCEF-ACE5-6740-8EB3-565E99D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3F15-57ED-5E4C-9693-7819F32D362E}" type="datetimeFigureOut">
              <a:rPr lang="en-US" smtClean="0"/>
              <a:t>4/12/17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BCEF-ACE5-6740-8EB3-565E99D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3F15-57ED-5E4C-9693-7819F32D362E}" type="datetimeFigureOut">
              <a:rPr lang="en-US" smtClean="0"/>
              <a:t>4/12/17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BCEF-ACE5-6740-8EB3-565E99D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5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3F15-57ED-5E4C-9693-7819F32D362E}" type="datetimeFigureOut">
              <a:rPr lang="en-US" smtClean="0"/>
              <a:t>4/12/17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BCEF-ACE5-6740-8EB3-565E99D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5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3F15-57ED-5E4C-9693-7819F32D362E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BCEF-ACE5-6740-8EB3-565E99D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95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3F15-57ED-5E4C-9693-7819F32D362E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BCEF-ACE5-6740-8EB3-565E99D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3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73F15-57ED-5E4C-9693-7819F32D362E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2BCEF-ACE5-6740-8EB3-565E99D9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8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11"/>
          <p:cNvSpPr>
            <a:spLocks noChangeArrowheads="1"/>
          </p:cNvSpPr>
          <p:nvPr/>
        </p:nvSpPr>
        <p:spPr bwMode="auto">
          <a:xfrm>
            <a:off x="1752600" y="76200"/>
            <a:ext cx="8686800" cy="838200"/>
          </a:xfrm>
          <a:prstGeom prst="wedgeRectCallout">
            <a:avLst>
              <a:gd name="adj1" fmla="val 35227"/>
              <a:gd name="adj2" fmla="val -40972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Fighting on the Western Front slowed to a stalemate as neither side could gain an advantage  </a:t>
            </a:r>
          </a:p>
        </p:txBody>
      </p:sp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84709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486400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7010400" y="1066800"/>
            <a:ext cx="3581400" cy="1981200"/>
          </a:xfrm>
          <a:prstGeom prst="wedgeRectCallout">
            <a:avLst>
              <a:gd name="adj1" fmla="val -62046"/>
              <a:gd name="adj2" fmla="val 43782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During</a:t>
            </a:r>
            <a:r>
              <a:rPr kumimoji="0" lang="en-US" altLang="en-US" sz="2800">
                <a:ea typeface="Arial" charset="0"/>
                <a:cs typeface="Arial" charset="0"/>
              </a:rPr>
              <a:t> </a:t>
            </a:r>
            <a:r>
              <a:rPr kumimoji="0" lang="en-US" altLang="en-US" sz="3200">
                <a:ea typeface="Arial" charset="0"/>
                <a:cs typeface="Arial" charset="0"/>
              </a:rPr>
              <a:t>the</a:t>
            </a:r>
            <a:r>
              <a:rPr kumimoji="0" lang="en-US" altLang="en-US" sz="2400">
                <a:ea typeface="Arial" charset="0"/>
                <a:cs typeface="Arial" charset="0"/>
              </a:rPr>
              <a:t> </a:t>
            </a:r>
            <a:r>
              <a:rPr kumimoji="0" lang="en-US" altLang="en-US" sz="3200">
                <a:ea typeface="Arial" charset="0"/>
                <a:cs typeface="Arial" charset="0"/>
              </a:rPr>
              <a:t>10</a:t>
            </a:r>
            <a:r>
              <a:rPr kumimoji="0" lang="en-US" altLang="en-US" sz="2400">
                <a:ea typeface="Arial" charset="0"/>
                <a:cs typeface="Arial" charset="0"/>
              </a:rPr>
              <a:t> </a:t>
            </a:r>
            <a:r>
              <a:rPr kumimoji="0" lang="en-US" altLang="en-US" sz="3200">
                <a:ea typeface="Arial" charset="0"/>
                <a:cs typeface="Arial" charset="0"/>
              </a:rPr>
              <a:t>month Battle of Verdun </a:t>
            </a:r>
            <a:br>
              <a:rPr kumimoji="0" lang="en-US" altLang="en-US" sz="3200">
                <a:ea typeface="Arial" charset="0"/>
                <a:cs typeface="Arial" charset="0"/>
              </a:rPr>
            </a:br>
            <a:r>
              <a:rPr kumimoji="0" lang="en-US" altLang="en-US" sz="3200">
                <a:ea typeface="Arial" charset="0"/>
                <a:cs typeface="Arial" charset="0"/>
              </a:rPr>
              <a:t>in 1916, 1 million soldiers were killed or wounded </a:t>
            </a: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7010400" y="3124200"/>
            <a:ext cx="3581400" cy="1600200"/>
          </a:xfrm>
          <a:prstGeom prst="wedgeRectCallout">
            <a:avLst>
              <a:gd name="adj1" fmla="val -56139"/>
              <a:gd name="adj2" fmla="val -29542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Another 1 million soldiers were killed or wounded at the Battle of Somme </a:t>
            </a: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7010400" y="4800600"/>
            <a:ext cx="3581400" cy="1981200"/>
          </a:xfrm>
          <a:prstGeom prst="wedgeRectCallout">
            <a:avLst>
              <a:gd name="adj1" fmla="val 35227"/>
              <a:gd name="adj2" fmla="val -40972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Despite the deaths, neither the Allies or Central Powers gained</a:t>
            </a:r>
            <a:r>
              <a:rPr kumimoji="0" lang="en-US" altLang="en-US" sz="2800">
                <a:ea typeface="Arial" charset="0"/>
                <a:cs typeface="Arial" charset="0"/>
              </a:rPr>
              <a:t> </a:t>
            </a:r>
            <a:r>
              <a:rPr kumimoji="0" lang="en-US" altLang="en-US" sz="3200">
                <a:ea typeface="Arial" charset="0"/>
                <a:cs typeface="Arial" charset="0"/>
              </a:rPr>
              <a:t>an</a:t>
            </a:r>
            <a:r>
              <a:rPr kumimoji="0" lang="en-US" altLang="en-US" sz="2800">
                <a:ea typeface="Arial" charset="0"/>
                <a:cs typeface="Arial" charset="0"/>
              </a:rPr>
              <a:t> </a:t>
            </a:r>
            <a:r>
              <a:rPr kumimoji="0" lang="en-US" altLang="en-US" sz="3200">
                <a:ea typeface="Arial" charset="0"/>
                <a:cs typeface="Arial" charset="0"/>
              </a:rPr>
              <a:t>advantage after these battles</a:t>
            </a:r>
          </a:p>
        </p:txBody>
      </p:sp>
    </p:spTree>
    <p:extLst>
      <p:ext uri="{BB962C8B-B14F-4D97-AF65-F5344CB8AC3E}">
        <p14:creationId xmlns:p14="http://schemas.microsoft.com/office/powerpoint/2010/main" val="30341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5842" name="Picture 3" descr="Zimmerman tele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0713" y="685800"/>
            <a:ext cx="4856162" cy="5930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Zimmerman tele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685800"/>
            <a:ext cx="4953000" cy="5867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600200" y="76200"/>
            <a:ext cx="3962400" cy="2057400"/>
          </a:xfrm>
          <a:prstGeom prst="wedgeRectCallout">
            <a:avLst>
              <a:gd name="adj1" fmla="val 8366"/>
              <a:gd name="adj2" fmla="val -8995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80000"/>
              <a:buFont typeface="Wingdings" charset="2"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America’s anger with Germany increased in 1917 after the discovery of the Zimmerman Telegram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1600200" y="2209800"/>
            <a:ext cx="3962400" cy="1600200"/>
          </a:xfrm>
          <a:prstGeom prst="wedgeRectCallout">
            <a:avLst>
              <a:gd name="adj1" fmla="val 8366"/>
              <a:gd name="adj2" fmla="val -8995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80000"/>
              <a:buFont typeface="Wingdings" charset="2"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Germany knew that </a:t>
            </a:r>
            <a:br>
              <a:rPr kumimoji="0" lang="en-US" altLang="en-US" sz="3200">
                <a:ea typeface="Arial" charset="0"/>
                <a:cs typeface="Arial" charset="0"/>
              </a:rPr>
            </a:br>
            <a:r>
              <a:rPr kumimoji="0" lang="en-US" altLang="en-US" sz="3200">
                <a:ea typeface="Arial" charset="0"/>
                <a:cs typeface="Arial" charset="0"/>
              </a:rPr>
              <a:t>u-boat attacks would eventually bring the USA into war 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600200" y="3886200"/>
            <a:ext cx="3962400" cy="1981200"/>
          </a:xfrm>
          <a:prstGeom prst="wedgeRectCallout">
            <a:avLst>
              <a:gd name="adj1" fmla="val 8366"/>
              <a:gd name="adj2" fmla="val -8995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80000"/>
              <a:buFont typeface="Wingdings" charset="2"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Germany proposed that Mexico attack the USA in exchange for the return of Texas, New Mexico, Arizona  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1600200" y="5943600"/>
            <a:ext cx="3962400" cy="838200"/>
          </a:xfrm>
          <a:prstGeom prst="wedgeRectCallout">
            <a:avLst>
              <a:gd name="adj1" fmla="val 8366"/>
              <a:gd name="adj2" fmla="val -8995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80000"/>
              <a:buFont typeface="Wingdings" charset="2"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Americans were outraged </a:t>
            </a:r>
          </a:p>
        </p:txBody>
      </p:sp>
      <p:pic>
        <p:nvPicPr>
          <p:cNvPr id="10" name="Picture 5" descr="231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685800"/>
            <a:ext cx="4030663" cy="2895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2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6866" name="Picture 2" descr="http://aerodrive.lamwoo.edu.hk/~history/wwi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2976" y="0"/>
            <a:ext cx="718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AutoShape 11"/>
          <p:cNvSpPr>
            <a:spLocks noChangeArrowheads="1"/>
          </p:cNvSpPr>
          <p:nvPr/>
        </p:nvSpPr>
        <p:spPr bwMode="auto">
          <a:xfrm>
            <a:off x="1600200" y="76200"/>
            <a:ext cx="4419600" cy="1600200"/>
          </a:xfrm>
          <a:prstGeom prst="wedgeRectCallout">
            <a:avLst>
              <a:gd name="adj1" fmla="val 8366"/>
              <a:gd name="adj2" fmla="val -8995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80000"/>
              <a:buFont typeface="Wingdings" charset="2"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On April 2, 1917, the United States declared war on Germany &amp; entered the war</a:t>
            </a:r>
          </a:p>
        </p:txBody>
      </p:sp>
    </p:spTree>
    <p:extLst>
      <p:ext uri="{BB962C8B-B14F-4D97-AF65-F5344CB8AC3E}">
        <p14:creationId xmlns:p14="http://schemas.microsoft.com/office/powerpoint/2010/main" val="34061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400176"/>
            <a:ext cx="89916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AutoShape 11"/>
          <p:cNvSpPr>
            <a:spLocks noChangeArrowheads="1"/>
          </p:cNvSpPr>
          <p:nvPr/>
        </p:nvSpPr>
        <p:spPr bwMode="auto">
          <a:xfrm>
            <a:off x="1600200" y="76200"/>
            <a:ext cx="4572000" cy="1219200"/>
          </a:xfrm>
          <a:prstGeom prst="wedgeRectCallout">
            <a:avLst>
              <a:gd name="adj1" fmla="val -12273"/>
              <a:gd name="adj2" fmla="val 232778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The arrival of millions of American soldiers in 1918 gave a boost the Allies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6248400" y="76200"/>
            <a:ext cx="4343400" cy="1219200"/>
          </a:xfrm>
          <a:prstGeom prst="wedgeRectCallout">
            <a:avLst>
              <a:gd name="adj1" fmla="val 1542"/>
              <a:gd name="adj2" fmla="val 118403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But in November 1917, Russia signed a peace &amp; exited the war</a:t>
            </a:r>
          </a:p>
        </p:txBody>
      </p:sp>
    </p:spTree>
    <p:extLst>
      <p:ext uri="{BB962C8B-B14F-4D97-AF65-F5344CB8AC3E}">
        <p14:creationId xmlns:p14="http://schemas.microsoft.com/office/powerpoint/2010/main" val="17188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400176"/>
            <a:ext cx="89916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AutoShape 11"/>
          <p:cNvSpPr>
            <a:spLocks noChangeArrowheads="1"/>
          </p:cNvSpPr>
          <p:nvPr/>
        </p:nvSpPr>
        <p:spPr bwMode="auto">
          <a:xfrm>
            <a:off x="1600200" y="76200"/>
            <a:ext cx="5715000" cy="1219200"/>
          </a:xfrm>
          <a:prstGeom prst="wedgeRectCallout">
            <a:avLst>
              <a:gd name="adj1" fmla="val -273"/>
              <a:gd name="adj2" fmla="val 30278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By 1918, the Central Powers were running out of supplies &amp; tried a massive attack into France 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7391400" y="76200"/>
            <a:ext cx="3276600" cy="1219200"/>
          </a:xfrm>
          <a:prstGeom prst="wedgeRectCallout">
            <a:avLst>
              <a:gd name="adj1" fmla="val -273"/>
              <a:gd name="adj2" fmla="val 30278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But, the Allies halted the attack &amp; pushed back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1600200" y="1371600"/>
            <a:ext cx="6705600" cy="838200"/>
          </a:xfrm>
          <a:prstGeom prst="wedgeRectCallout">
            <a:avLst>
              <a:gd name="adj1" fmla="val 2597"/>
              <a:gd name="adj2" fmla="val 26528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Bulgaria, Ottoman Empire, &amp; Austria-Hungary surrendered in October 1918 </a:t>
            </a:r>
          </a:p>
        </p:txBody>
      </p:sp>
      <p:sp>
        <p:nvSpPr>
          <p:cNvPr id="11" name="Multiply 10"/>
          <p:cNvSpPr/>
          <p:nvPr/>
        </p:nvSpPr>
        <p:spPr bwMode="auto">
          <a:xfrm>
            <a:off x="6629400" y="4876800"/>
            <a:ext cx="1676400" cy="1600200"/>
          </a:xfrm>
          <a:prstGeom prst="mathMultiply">
            <a:avLst>
              <a:gd name="adj1" fmla="val 4234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2" name="Multiply 11"/>
          <p:cNvSpPr/>
          <p:nvPr/>
        </p:nvSpPr>
        <p:spPr bwMode="auto">
          <a:xfrm>
            <a:off x="7848600" y="5638800"/>
            <a:ext cx="1676400" cy="1600200"/>
          </a:xfrm>
          <a:prstGeom prst="mathMultiply">
            <a:avLst>
              <a:gd name="adj1" fmla="val 4234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3" name="Multiply 12"/>
          <p:cNvSpPr/>
          <p:nvPr/>
        </p:nvSpPr>
        <p:spPr bwMode="auto">
          <a:xfrm>
            <a:off x="5715000" y="3810000"/>
            <a:ext cx="1676400" cy="1600200"/>
          </a:xfrm>
          <a:prstGeom prst="mathMultiply">
            <a:avLst>
              <a:gd name="adj1" fmla="val 4234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1676400" y="4800600"/>
            <a:ext cx="4114800" cy="1981200"/>
          </a:xfrm>
          <a:prstGeom prst="wedgeRectCallout">
            <a:avLst>
              <a:gd name="adj1" fmla="val 2597"/>
              <a:gd name="adj2" fmla="val 2652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On November 11, 1918 Germany agreed to an armistice (ceasefire) </a:t>
            </a:r>
            <a:br>
              <a:rPr kumimoji="0" lang="en-US" altLang="en-US" sz="3200">
                <a:ea typeface="Arial" charset="0"/>
                <a:cs typeface="Arial" charset="0"/>
              </a:rPr>
            </a:br>
            <a:r>
              <a:rPr kumimoji="0" lang="en-US" altLang="en-US" sz="3200">
                <a:ea typeface="Arial" charset="0"/>
                <a:cs typeface="Arial" charset="0"/>
              </a:rPr>
              <a:t>&amp; World War I finally came to an end </a:t>
            </a:r>
          </a:p>
        </p:txBody>
      </p:sp>
      <p:sp>
        <p:nvSpPr>
          <p:cNvPr id="15" name="Multiply 14"/>
          <p:cNvSpPr/>
          <p:nvPr/>
        </p:nvSpPr>
        <p:spPr bwMode="auto">
          <a:xfrm>
            <a:off x="4267200" y="2743200"/>
            <a:ext cx="1676400" cy="1600200"/>
          </a:xfrm>
          <a:prstGeom prst="mathMultiply">
            <a:avLst>
              <a:gd name="adj1" fmla="val 4234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pic>
        <p:nvPicPr>
          <p:cNvPr id="56322" name="Picture 2" descr="http://jimblazsik.files.wordpress.com/2010/11/end-of-ww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"/>
            <a:ext cx="76962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4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84709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1600200" y="5257800"/>
            <a:ext cx="4800600" cy="1600200"/>
          </a:xfrm>
          <a:prstGeom prst="wedgeRectCallout">
            <a:avLst>
              <a:gd name="adj1" fmla="val 41940"/>
              <a:gd name="adj2" fmla="val -4051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Russia was not as industrialized as the rest of Europe &amp; failed to produce enough weapons or food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6477000" y="4724400"/>
            <a:ext cx="4114800" cy="1219200"/>
          </a:xfrm>
          <a:prstGeom prst="wedgeRectCallout">
            <a:avLst>
              <a:gd name="adj1" fmla="val 41940"/>
              <a:gd name="adj2" fmla="val -4051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Millions of Russian soldiers &amp; civilians died during the war 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6477000" y="6019800"/>
            <a:ext cx="4114800" cy="838200"/>
          </a:xfrm>
          <a:prstGeom prst="wedgeRectCallout">
            <a:avLst>
              <a:gd name="adj1" fmla="val 41939"/>
              <a:gd name="adj2" fmla="val -4049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By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1917,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Russia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was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on the brink of collapse</a:t>
            </a:r>
          </a:p>
        </p:txBody>
      </p:sp>
      <p:pic>
        <p:nvPicPr>
          <p:cNvPr id="46082" name="Picture 2" descr="http://www.spartacus.schoolnet.co.uk/WdeathB.jpg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323976"/>
            <a:ext cx="41148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52600" y="1400175"/>
            <a:ext cx="3886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000">
                <a:ea typeface="Arial" charset="0"/>
                <a:cs typeface="Arial" charset="0"/>
              </a:rPr>
              <a:t>Russian women training for combat</a:t>
            </a:r>
          </a:p>
        </p:txBody>
      </p:sp>
      <p:sp>
        <p:nvSpPr>
          <p:cNvPr id="26631" name="AutoShape 11"/>
          <p:cNvSpPr>
            <a:spLocks noChangeArrowheads="1"/>
          </p:cNvSpPr>
          <p:nvPr/>
        </p:nvSpPr>
        <p:spPr bwMode="auto">
          <a:xfrm>
            <a:off x="1752600" y="76200"/>
            <a:ext cx="8686800" cy="838200"/>
          </a:xfrm>
          <a:prstGeom prst="wedgeRectCallout">
            <a:avLst>
              <a:gd name="adj1" fmla="val 24032"/>
              <a:gd name="adj2" fmla="val 21366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On the Eastern Front, the Russian army was struggling to hold on against the German military </a:t>
            </a:r>
          </a:p>
        </p:txBody>
      </p:sp>
    </p:spTree>
    <p:extLst>
      <p:ext uri="{BB962C8B-B14F-4D97-AF65-F5344CB8AC3E}">
        <p14:creationId xmlns:p14="http://schemas.microsoft.com/office/powerpoint/2010/main" val="131730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400176"/>
            <a:ext cx="89916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AutoShape 11"/>
          <p:cNvSpPr>
            <a:spLocks noChangeArrowheads="1"/>
          </p:cNvSpPr>
          <p:nvPr/>
        </p:nvSpPr>
        <p:spPr bwMode="auto">
          <a:xfrm>
            <a:off x="1752600" y="76200"/>
            <a:ext cx="8686800" cy="1219200"/>
          </a:xfrm>
          <a:prstGeom prst="wedgeRectCallout">
            <a:avLst>
              <a:gd name="adj1" fmla="val 35227"/>
              <a:gd name="adj2" fmla="val -40972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The stalemate on the Western &amp; Eastern Fronts turned World War I into a war of attrition where each side tried to out-produce &amp; outlast the enemy </a:t>
            </a:r>
          </a:p>
        </p:txBody>
      </p:sp>
    </p:spTree>
    <p:extLst>
      <p:ext uri="{BB962C8B-B14F-4D97-AF65-F5344CB8AC3E}">
        <p14:creationId xmlns:p14="http://schemas.microsoft.com/office/powerpoint/2010/main" val="15528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11"/>
          <p:cNvSpPr>
            <a:spLocks noChangeArrowheads="1"/>
          </p:cNvSpPr>
          <p:nvPr/>
        </p:nvSpPr>
        <p:spPr bwMode="auto">
          <a:xfrm>
            <a:off x="1752600" y="152400"/>
            <a:ext cx="8686800" cy="457200"/>
          </a:xfrm>
          <a:prstGeom prst="wedgeRectCallout">
            <a:avLst>
              <a:gd name="adj1" fmla="val 35227"/>
              <a:gd name="adj2" fmla="val -40972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Nations committed to total war to win World War I</a:t>
            </a:r>
          </a:p>
        </p:txBody>
      </p:sp>
      <p:sp>
        <p:nvSpPr>
          <p:cNvPr id="28674" name="AutoShape 11"/>
          <p:cNvSpPr>
            <a:spLocks noChangeArrowheads="1"/>
          </p:cNvSpPr>
          <p:nvPr/>
        </p:nvSpPr>
        <p:spPr bwMode="auto">
          <a:xfrm>
            <a:off x="1600200" y="762000"/>
            <a:ext cx="4495800" cy="838200"/>
          </a:xfrm>
          <a:prstGeom prst="wedgeRectCallout">
            <a:avLst>
              <a:gd name="adj1" fmla="val 35227"/>
              <a:gd name="adj2" fmla="val -40972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Factories were converted to make war equipment </a:t>
            </a:r>
          </a:p>
        </p:txBody>
      </p:sp>
      <p:sp>
        <p:nvSpPr>
          <p:cNvPr id="28675" name="AutoShape 11"/>
          <p:cNvSpPr>
            <a:spLocks noChangeArrowheads="1"/>
          </p:cNvSpPr>
          <p:nvPr/>
        </p:nvSpPr>
        <p:spPr bwMode="auto">
          <a:xfrm>
            <a:off x="1600200" y="1676400"/>
            <a:ext cx="4495800" cy="1219200"/>
          </a:xfrm>
          <a:prstGeom prst="wedgeRectCallout">
            <a:avLst>
              <a:gd name="adj1" fmla="val 35227"/>
              <a:gd name="adj2" fmla="val -40972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Industrial resources were rationed in order to prioritize military needs</a:t>
            </a:r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>
            <a:off x="1600200" y="2971800"/>
            <a:ext cx="4495800" cy="1219200"/>
          </a:xfrm>
          <a:prstGeom prst="wedgeRectCallout">
            <a:avLst>
              <a:gd name="adj1" fmla="val 35227"/>
              <a:gd name="adj2" fmla="val -40972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Governments used conscription to draft civilians into the military </a:t>
            </a: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1600200" y="5562600"/>
            <a:ext cx="4495800" cy="1219200"/>
          </a:xfrm>
          <a:prstGeom prst="wedgeRectCallout">
            <a:avLst>
              <a:gd name="adj1" fmla="val 35227"/>
              <a:gd name="adj2" fmla="val -40972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Overseas colonies were used to gain resources or additional soldiers </a:t>
            </a:r>
          </a:p>
        </p:txBody>
      </p:sp>
      <p:pic>
        <p:nvPicPr>
          <p:cNvPr id="28678" name="Picture 10" descr="German women factory workers"/>
          <p:cNvPicPr>
            <a:picLocks noChangeAspect="1" noChangeArrowheads="1"/>
          </p:cNvPicPr>
          <p:nvPr/>
        </p:nvPicPr>
        <p:blipFill>
          <a:blip r:embed="rId2" cstate="email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414" y="914401"/>
            <a:ext cx="4446587" cy="54133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utoShape 11"/>
          <p:cNvSpPr>
            <a:spLocks noChangeArrowheads="1"/>
          </p:cNvSpPr>
          <p:nvPr/>
        </p:nvSpPr>
        <p:spPr bwMode="auto">
          <a:xfrm>
            <a:off x="1600200" y="4267200"/>
            <a:ext cx="4495800" cy="1219200"/>
          </a:xfrm>
          <a:prstGeom prst="wedgeRectCallout">
            <a:avLst>
              <a:gd name="adj1" fmla="val 35227"/>
              <a:gd name="adj2" fmla="val -40972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Propaganda was used to maintain civilian support for the war</a:t>
            </a:r>
          </a:p>
        </p:txBody>
      </p:sp>
      <p:pic>
        <p:nvPicPr>
          <p:cNvPr id="33794" name="Picture 2" descr="http://1.bp.blogspot.com/_bVtGlUaW-tA/S_1oB-AK_tI/AAAAAAAAGDk/y2kfSyr_4Mw/s640/pp_uk_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685800"/>
            <a:ext cx="4495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WW1 Propaganda and Morale. As soon as the war had begun the British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690564"/>
            <a:ext cx="4495800" cy="616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7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9144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953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Turkish cavalry in Palestine"/>
          <p:cNvPicPr>
            <a:picLocks noChangeAspect="1" noChangeArrowheads="1"/>
          </p:cNvPicPr>
          <p:nvPr>
            <p:ph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02438"/>
          </a:xfrm>
          <a:noFill/>
          <a:ln w="12700" cap="flat">
            <a:solidFill>
              <a:srgbClr val="664400"/>
            </a:solidFill>
            <a:miter lim="800000"/>
            <a:headEnd type="none" w="med" len="med"/>
            <a:tailEnd type="none" w="med" len="med"/>
          </a:ln>
        </p:spPr>
      </p:pic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4038600" y="0"/>
            <a:ext cx="4953000" cy="5842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>
                <a:latin typeface="Calibri" pitchFamily="34" charset="0"/>
                <a:cs typeface="Calibri" pitchFamily="34" charset="0"/>
              </a:rPr>
              <a:t>Turkish Cavalry</a:t>
            </a:r>
          </a:p>
        </p:txBody>
      </p:sp>
      <p:pic>
        <p:nvPicPr>
          <p:cNvPr id="137222" name="Picture 6" descr="Sikh soldiers in India - WW1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885826"/>
            <a:ext cx="9144000" cy="5972175"/>
          </a:xfrm>
          <a:prstGeom prst="rect">
            <a:avLst/>
          </a:prstGeom>
          <a:noFill/>
          <a:ln w="12700">
            <a:solidFill>
              <a:srgbClr val="6644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2667000" y="0"/>
            <a:ext cx="7620000" cy="5842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>
                <a:latin typeface="Calibri" pitchFamily="34" charset="0"/>
                <a:cs typeface="Calibri" pitchFamily="34" charset="0"/>
              </a:rPr>
              <a:t>Sikh British Soldiers in India</a:t>
            </a:r>
          </a:p>
        </p:txBody>
      </p:sp>
      <p:pic>
        <p:nvPicPr>
          <p:cNvPr id="137226" name="Picture 10" descr="Fr colonial marine infantry from Cochin-CHina-1916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4450"/>
            <a:ext cx="9144000" cy="6813550"/>
          </a:xfrm>
          <a:prstGeom prst="rect">
            <a:avLst/>
          </a:prstGeom>
          <a:noFill/>
          <a:ln w="12700">
            <a:solidFill>
              <a:srgbClr val="6644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3810000" y="0"/>
            <a:ext cx="4648200" cy="5842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>
                <a:latin typeface="Calibri" pitchFamily="34" charset="0"/>
                <a:cs typeface="Calibri" pitchFamily="34" charset="0"/>
              </a:rPr>
              <a:t>Chinese Soldiers 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914401"/>
            <a:ext cx="9144000" cy="5686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21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4" grpId="0" animBg="1"/>
      <p:bldP spid="1372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100" y="914400"/>
            <a:ext cx="84709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AutoShape 11"/>
          <p:cNvSpPr>
            <a:spLocks noChangeArrowheads="1"/>
          </p:cNvSpPr>
          <p:nvPr/>
        </p:nvSpPr>
        <p:spPr bwMode="auto">
          <a:xfrm>
            <a:off x="1752600" y="76200"/>
            <a:ext cx="8686800" cy="838200"/>
          </a:xfrm>
          <a:prstGeom prst="wedgeRectCallout">
            <a:avLst>
              <a:gd name="adj1" fmla="val 8366"/>
              <a:gd name="adj2" fmla="val -8995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To keep Germany from trading with other nations, Britain used its navy to blockade Europe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2209800" y="5562600"/>
            <a:ext cx="7924800" cy="1219200"/>
          </a:xfrm>
          <a:prstGeom prst="wedgeRectCallout">
            <a:avLst>
              <a:gd name="adj1" fmla="val 8366"/>
              <a:gd name="adj2" fmla="val -8995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Germany responded by using unrestricted submarine warfare to attack the British navy </a:t>
            </a:r>
            <a:br>
              <a:rPr kumimoji="0" lang="en-US" altLang="en-US" sz="3200">
                <a:ea typeface="Arial" charset="0"/>
                <a:cs typeface="Arial" charset="0"/>
              </a:rPr>
            </a:br>
            <a:r>
              <a:rPr kumimoji="0" lang="en-US" altLang="en-US" sz="3200">
                <a:ea typeface="Arial" charset="0"/>
                <a:cs typeface="Arial" charset="0"/>
              </a:rPr>
              <a:t>&amp; any merchant ships supplying the Allies</a:t>
            </a:r>
          </a:p>
        </p:txBody>
      </p:sp>
      <p:pic>
        <p:nvPicPr>
          <p:cNvPr id="9" name="Picture 1035" descr="German U-B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457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map-ships sunk by UBoats-1916to1917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136526"/>
            <a:ext cx="6781800" cy="5426075"/>
          </a:xfrm>
          <a:prstGeom prst="rect">
            <a:avLst/>
          </a:prstGeom>
          <a:noFill/>
          <a:ln w="9525">
            <a:solidFill>
              <a:srgbClr val="6644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he Great Steamers: Luck of the Liners. The sinking of the Lusitania. Original artwork from Look and Learn no. 745 (24 April 1976)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8001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2971800" y="76200"/>
            <a:ext cx="6629400" cy="838200"/>
          </a:xfrm>
          <a:prstGeom prst="wedgeRectCallout">
            <a:avLst>
              <a:gd name="adj1" fmla="val 8366"/>
              <a:gd name="adj2" fmla="val -8995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German u-boat attacks played a role in bringing the USA into World War I </a:t>
            </a:r>
          </a:p>
        </p:txBody>
      </p:sp>
    </p:spTree>
    <p:extLst>
      <p:ext uri="{BB962C8B-B14F-4D97-AF65-F5344CB8AC3E}">
        <p14:creationId xmlns:p14="http://schemas.microsoft.com/office/powerpoint/2010/main" val="18313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8" descr="1914_monroe_doctrine"/>
          <p:cNvPicPr>
            <a:picLocks noChangeAspect="1" noChangeArrowheads="1"/>
          </p:cNvPicPr>
          <p:nvPr/>
        </p:nvPicPr>
        <p:blipFill>
          <a:blip r:embed="rId2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3300" y="1600200"/>
            <a:ext cx="450850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5" name="AutoShape 11"/>
          <p:cNvSpPr>
            <a:spLocks noChangeArrowheads="1"/>
          </p:cNvSpPr>
          <p:nvPr/>
        </p:nvSpPr>
        <p:spPr bwMode="auto">
          <a:xfrm>
            <a:off x="2209800" y="76200"/>
            <a:ext cx="7848600" cy="838200"/>
          </a:xfrm>
          <a:prstGeom prst="wedgeRectCallout">
            <a:avLst>
              <a:gd name="adj1" fmla="val 8366"/>
              <a:gd name="adj2" fmla="val -8995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When World War I began in 1914, </a:t>
            </a:r>
            <a:br>
              <a:rPr kumimoji="0" lang="en-US" altLang="en-US" sz="3200">
                <a:ea typeface="Arial" charset="0"/>
                <a:cs typeface="Arial" charset="0"/>
              </a:rPr>
            </a:br>
            <a:r>
              <a:rPr kumimoji="0" lang="en-US" altLang="en-US" sz="3200">
                <a:ea typeface="Arial" charset="0"/>
                <a:cs typeface="Arial" charset="0"/>
              </a:rPr>
              <a:t>the United States remained neutral… </a:t>
            </a:r>
          </a:p>
        </p:txBody>
      </p:sp>
      <p:sp>
        <p:nvSpPr>
          <p:cNvPr id="33796" name="AutoShape 11"/>
          <p:cNvSpPr>
            <a:spLocks noChangeArrowheads="1"/>
          </p:cNvSpPr>
          <p:nvPr/>
        </p:nvSpPr>
        <p:spPr bwMode="auto">
          <a:xfrm>
            <a:off x="2209800" y="990600"/>
            <a:ext cx="7924800" cy="533400"/>
          </a:xfrm>
          <a:prstGeom prst="wedgeRectCallout">
            <a:avLst>
              <a:gd name="adj1" fmla="val 8366"/>
              <a:gd name="adj2" fmla="val -8995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…But, the USA was pulled into the war by 1917 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1600200" y="1600200"/>
            <a:ext cx="4343400" cy="1219200"/>
          </a:xfrm>
          <a:prstGeom prst="wedgeRectCallout">
            <a:avLst>
              <a:gd name="adj1" fmla="val 8366"/>
              <a:gd name="adj2" fmla="val -8995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As a neutral nation, the USA was trading with the Allies during the war 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600200" y="2895600"/>
            <a:ext cx="4343400" cy="2057400"/>
          </a:xfrm>
          <a:prstGeom prst="wedgeRectCallout">
            <a:avLst>
              <a:gd name="adj1" fmla="val 8366"/>
              <a:gd name="adj2" fmla="val -8995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Germany’s policy of unrestricted submarine warfare led to attacks on U.S. merchant ships &amp; British passenger ships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1600200" y="5029200"/>
            <a:ext cx="4343400" cy="1676400"/>
          </a:xfrm>
          <a:prstGeom prst="wedgeRectCallout">
            <a:avLst>
              <a:gd name="adj1" fmla="val 8366"/>
              <a:gd name="adj2" fmla="val -8995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President Woodrow Wilson demanded “freedom of the seas” but Germany refused  </a:t>
            </a:r>
          </a:p>
        </p:txBody>
      </p:sp>
      <p:pic>
        <p:nvPicPr>
          <p:cNvPr id="9" name="Picture 2" descr="The Story of the Submarine: Sink on Sight! From Look and Learn no. 993 (21 March 1981). Original artwork loaned for scanning by the Illustration Art Galler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6150" y="1828800"/>
            <a:ext cx="46418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28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4818" name="Picture 2" descr="http://xroads.virginia.edu/~ma03/holmgren/ppie/images/lus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164" y="0"/>
            <a:ext cx="9037637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AutoShape 11"/>
          <p:cNvSpPr>
            <a:spLocks noChangeArrowheads="1"/>
          </p:cNvSpPr>
          <p:nvPr/>
        </p:nvSpPr>
        <p:spPr bwMode="auto">
          <a:xfrm>
            <a:off x="1905000" y="5486400"/>
            <a:ext cx="8458200" cy="1295400"/>
          </a:xfrm>
          <a:prstGeom prst="wedgeRectCallout">
            <a:avLst>
              <a:gd name="adj1" fmla="val 8366"/>
              <a:gd name="adj2" fmla="val -8995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■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80000"/>
              <a:buFont typeface="Wingdings" charset="2"/>
              <a:buNone/>
            </a:pPr>
            <a:r>
              <a:rPr kumimoji="0" lang="en-US" altLang="en-US" sz="3200">
                <a:ea typeface="Arial" charset="0"/>
                <a:cs typeface="Arial" charset="0"/>
              </a:rPr>
              <a:t>Americans were outraged in May 1915 when a German u-boat sank the British ship </a:t>
            </a:r>
            <a:r>
              <a:rPr kumimoji="0" lang="en-US" altLang="en-US" sz="3200" u="sng">
                <a:ea typeface="Arial" charset="0"/>
                <a:cs typeface="Arial" charset="0"/>
              </a:rPr>
              <a:t>Lusitania</a:t>
            </a:r>
            <a:r>
              <a:rPr kumimoji="0" lang="en-US" altLang="en-US" sz="3200">
                <a:ea typeface="Arial" charset="0"/>
                <a:cs typeface="Arial" charset="0"/>
              </a:rPr>
              <a:t> killing 1,200 people including 128 Americans</a:t>
            </a:r>
          </a:p>
        </p:txBody>
      </p:sp>
    </p:spTree>
    <p:extLst>
      <p:ext uri="{BB962C8B-B14F-4D97-AF65-F5344CB8AC3E}">
        <p14:creationId xmlns:p14="http://schemas.microsoft.com/office/powerpoint/2010/main" val="555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469</Words>
  <Application>Microsoft Macintosh PowerPoint</Application>
  <PresentationFormat>Widescreen</PresentationFormat>
  <Paragraphs>40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 Light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2017-04-13T00:18:41Z</dcterms:created>
  <dcterms:modified xsi:type="dcterms:W3CDTF">2017-04-13T00:21:20Z</dcterms:modified>
</cp:coreProperties>
</file>